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7" r:id="rId2"/>
    <p:sldId id="256" r:id="rId3"/>
    <p:sldId id="258" r:id="rId4"/>
    <p:sldId id="264" r:id="rId5"/>
    <p:sldId id="265" r:id="rId6"/>
    <p:sldId id="269" r:id="rId7"/>
    <p:sldId id="270" r:id="rId8"/>
    <p:sldId id="278" r:id="rId9"/>
    <p:sldId id="276" r:id="rId10"/>
    <p:sldId id="277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59" r:id="rId22"/>
    <p:sldId id="260" r:id="rId23"/>
    <p:sldId id="261" r:id="rId24"/>
    <p:sldId id="262" r:id="rId25"/>
    <p:sldId id="263" r:id="rId26"/>
    <p:sldId id="266" r:id="rId27"/>
    <p:sldId id="267" r:id="rId28"/>
    <p:sldId id="26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59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1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2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0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6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1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67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09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4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34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5494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83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27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74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801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60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ictionary.cambridge.org/dictionary/english/priso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dictionary/english/statement" TargetMode="External"/><Relationship Id="rId13" Type="http://schemas.openxmlformats.org/officeDocument/2006/relationships/hyperlink" Target="https://dictionary.cambridge.org/dictionary/english/capital" TargetMode="External"/><Relationship Id="rId18" Type="http://schemas.openxmlformats.org/officeDocument/2006/relationships/hyperlink" Target="https://dictionary.cambridge.org/dictionary/english/person" TargetMode="External"/><Relationship Id="rId3" Type="http://schemas.openxmlformats.org/officeDocument/2006/relationships/hyperlink" Target="https://dictionary.cambridge.org/dictionary/english/contain" TargetMode="External"/><Relationship Id="rId21" Type="http://schemas.openxmlformats.org/officeDocument/2006/relationships/hyperlink" Target="https://dictionary.cambridge.org/dictionary/english/guilty" TargetMode="External"/><Relationship Id="rId7" Type="http://schemas.openxmlformats.org/officeDocument/2006/relationships/hyperlink" Target="https://dictionary.cambridge.org/dictionary/english/form" TargetMode="External"/><Relationship Id="rId12" Type="http://schemas.openxmlformats.org/officeDocument/2006/relationships/hyperlink" Target="https://dictionary.cambridge.org/dictionary/english/start" TargetMode="External"/><Relationship Id="rId17" Type="http://schemas.openxmlformats.org/officeDocument/2006/relationships/hyperlink" Target="https://dictionary.cambridge.org/dictionary/english/court" TargetMode="External"/><Relationship Id="rId2" Type="http://schemas.openxmlformats.org/officeDocument/2006/relationships/hyperlink" Target="https://dictionary.cambridge.org/dictionary/english/group" TargetMode="External"/><Relationship Id="rId16" Type="http://schemas.openxmlformats.org/officeDocument/2006/relationships/hyperlink" Target="https://dictionary.cambridge.org/dictionary/english/judge" TargetMode="External"/><Relationship Id="rId20" Type="http://schemas.openxmlformats.org/officeDocument/2006/relationships/hyperlink" Target="https://dictionary.cambridge.org/dictionary/english/foun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ictionary.cambridge.org/dictionary/english/thought" TargetMode="External"/><Relationship Id="rId11" Type="http://schemas.openxmlformats.org/officeDocument/2006/relationships/hyperlink" Target="https://dictionary.cambridge.org/dictionary/english/exclamation" TargetMode="External"/><Relationship Id="rId5" Type="http://schemas.openxmlformats.org/officeDocument/2006/relationships/hyperlink" Target="https://dictionary.cambridge.org/dictionary/english/express" TargetMode="External"/><Relationship Id="rId15" Type="http://schemas.openxmlformats.org/officeDocument/2006/relationships/hyperlink" Target="https://dictionary.cambridge.org/dictionary/english/punish" TargetMode="External"/><Relationship Id="rId10" Type="http://schemas.openxmlformats.org/officeDocument/2006/relationships/hyperlink" Target="https://dictionary.cambridge.org/dictionary/english/instruction" TargetMode="External"/><Relationship Id="rId19" Type="http://schemas.openxmlformats.org/officeDocument/2006/relationships/hyperlink" Target="https://dictionary.cambridge.org/dictionary/english/organization" TargetMode="External"/><Relationship Id="rId4" Type="http://schemas.openxmlformats.org/officeDocument/2006/relationships/hyperlink" Target="https://dictionary.cambridge.org/dictionary/english/verb" TargetMode="External"/><Relationship Id="rId9" Type="http://schemas.openxmlformats.org/officeDocument/2006/relationships/hyperlink" Target="https://dictionary.cambridge.org/dictionary/english/question" TargetMode="External"/><Relationship Id="rId14" Type="http://schemas.openxmlformats.org/officeDocument/2006/relationships/hyperlink" Target="https://dictionary.cambridge.org/dictionary/english/letter" TargetMode="External"/><Relationship Id="rId22" Type="http://schemas.openxmlformats.org/officeDocument/2006/relationships/hyperlink" Target="https://dictionary.cambridge.org/dictionary/english/wron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dictionary/english/subject" TargetMode="External"/><Relationship Id="rId3" Type="http://schemas.openxmlformats.org/officeDocument/2006/relationships/hyperlink" Target="https://dictionary.cambridge.org/dictionary/english/thinking" TargetMode="External"/><Relationship Id="rId7" Type="http://schemas.openxmlformats.org/officeDocument/2006/relationships/hyperlink" Target="https://dictionary.cambridge.org/dictionary/english/particular" TargetMode="External"/><Relationship Id="rId2" Type="http://schemas.openxmlformats.org/officeDocument/2006/relationships/hyperlink" Target="https://dictionary.cambridge.org/dictionary/english/ac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ctionary.cambridge.org/dictionary/english/opinion" TargetMode="External"/><Relationship Id="rId5" Type="http://schemas.openxmlformats.org/officeDocument/2006/relationships/hyperlink" Target="https://dictionary.cambridge.org/dictionary/english/idea" TargetMode="External"/><Relationship Id="rId4" Type="http://schemas.openxmlformats.org/officeDocument/2006/relationships/hyperlink" Target="https://dictionary.cambridge.org/dictionary/english/consideri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46" y="2810620"/>
            <a:ext cx="9905998" cy="147857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/>
              <a:t>The </a:t>
            </a:r>
            <a:r>
              <a:rPr lang="en-US" sz="9600" dirty="0" err="1" smtClean="0"/>
              <a:t>sen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>ten</a:t>
            </a:r>
            <a:br>
              <a:rPr lang="en-US" sz="9600" dirty="0" smtClean="0"/>
            </a:br>
            <a:r>
              <a:rPr lang="en-US" sz="9600" dirty="0" err="1" smtClean="0"/>
              <a:t>ce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850" y="2656074"/>
            <a:ext cx="9905999" cy="354171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Sentenced for </a:t>
            </a:r>
          </a:p>
          <a:p>
            <a:pPr marL="0" indent="0" algn="ctr">
              <a:buNone/>
            </a:pPr>
            <a:endParaRPr lang="en-US" dirty="0">
              <a:hlinkClick r:id="rId2" tooltip="prison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 tooltip="prison"/>
              </a:rPr>
              <a:t>p</a:t>
            </a:r>
            <a:r>
              <a:rPr lang="en-US" dirty="0" smtClean="0"/>
              <a:t>oor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sentences.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62139" y="966917"/>
            <a:ext cx="6272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Processing Ideas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049843" y="393533"/>
            <a:ext cx="6272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Bahnschrift" panose="020B0502040204020203" pitchFamily="34" charset="0"/>
              </a:rPr>
              <a:t>THE WORDS ACADEMY</a:t>
            </a:r>
            <a:endParaRPr lang="en-US" sz="4000" dirty="0">
              <a:latin typeface="Bahnschrif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8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2" y="286021"/>
            <a:ext cx="8791575" cy="1599929"/>
          </a:xfrm>
        </p:spPr>
        <p:txBody>
          <a:bodyPr/>
          <a:lstStyle/>
          <a:p>
            <a:r>
              <a:rPr lang="en-US" dirty="0" smtClean="0"/>
              <a:t>sentence.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2" y="2545460"/>
            <a:ext cx="8791575" cy="1655762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Noun - a </a:t>
            </a:r>
            <a:r>
              <a:rPr lang="en-US" dirty="0">
                <a:solidFill>
                  <a:schemeClr val="tx1"/>
                </a:solidFill>
                <a:hlinkClick r:id="rId2" tooltip="group"/>
              </a:rPr>
              <a:t>group</a:t>
            </a:r>
            <a:r>
              <a:rPr lang="en-US" dirty="0">
                <a:solidFill>
                  <a:schemeClr val="tx1"/>
                </a:solidFill>
              </a:rPr>
              <a:t> of words, usually </a:t>
            </a:r>
            <a:r>
              <a:rPr lang="en-US" dirty="0">
                <a:solidFill>
                  <a:schemeClr val="tx1"/>
                </a:solidFill>
                <a:hlinkClick r:id="rId3" tooltip="containing"/>
              </a:rPr>
              <a:t>containing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>
                <a:solidFill>
                  <a:schemeClr val="bg1"/>
                </a:solidFill>
                <a:hlinkClick r:id="rId4" tooltip="verb"/>
              </a:rPr>
              <a:t>verb</a:t>
            </a:r>
            <a:r>
              <a:rPr lang="en-US" dirty="0">
                <a:solidFill>
                  <a:schemeClr val="tx1"/>
                </a:solidFill>
              </a:rPr>
              <a:t>, that </a:t>
            </a:r>
            <a:r>
              <a:rPr lang="en-US" dirty="0">
                <a:solidFill>
                  <a:schemeClr val="bg1"/>
                </a:solidFill>
                <a:hlinkClick r:id="rId5" tooltip="expresses"/>
              </a:rPr>
              <a:t>expresses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>
                <a:solidFill>
                  <a:schemeClr val="tx1"/>
                </a:solidFill>
                <a:hlinkClick r:id="rId6" tooltip="thought"/>
              </a:rPr>
              <a:t>thought</a:t>
            </a:r>
            <a:r>
              <a:rPr lang="en-US" dirty="0">
                <a:solidFill>
                  <a:schemeClr val="tx1"/>
                </a:solidFill>
              </a:rPr>
              <a:t> in the </a:t>
            </a:r>
            <a:r>
              <a:rPr lang="en-US" dirty="0">
                <a:solidFill>
                  <a:schemeClr val="tx1"/>
                </a:solidFill>
                <a:hlinkClick r:id="rId7" tooltip="form"/>
              </a:rPr>
              <a:t>form</a:t>
            </a:r>
            <a:r>
              <a:rPr lang="en-US" dirty="0">
                <a:solidFill>
                  <a:schemeClr val="tx1"/>
                </a:solidFill>
              </a:rPr>
              <a:t> of a </a:t>
            </a:r>
            <a:r>
              <a:rPr lang="en-US" dirty="0">
                <a:solidFill>
                  <a:schemeClr val="tx1"/>
                </a:solidFill>
                <a:hlinkClick r:id="rId8" tooltip="statement"/>
              </a:rPr>
              <a:t>statement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  <a:hlinkClick r:id="rId9" tooltip="question"/>
              </a:rPr>
              <a:t>question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  <a:hlinkClick r:id="rId10" tooltip="instruction"/>
              </a:rPr>
              <a:t>instruction</a:t>
            </a:r>
            <a:r>
              <a:rPr lang="en-US" dirty="0">
                <a:solidFill>
                  <a:schemeClr val="tx1"/>
                </a:solidFill>
              </a:rPr>
              <a:t>, or </a:t>
            </a:r>
            <a:r>
              <a:rPr lang="en-US" dirty="0">
                <a:solidFill>
                  <a:schemeClr val="tx1"/>
                </a:solidFill>
                <a:hlinkClick r:id="rId11" tooltip="exclamation"/>
              </a:rPr>
              <a:t>exclamation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hlinkClick r:id="rId12" tooltip="starts"/>
              </a:rPr>
              <a:t>starts</a:t>
            </a:r>
            <a:r>
              <a:rPr lang="en-US" dirty="0">
                <a:solidFill>
                  <a:schemeClr val="tx1"/>
                </a:solidFill>
              </a:rPr>
              <a:t> with a </a:t>
            </a:r>
            <a:r>
              <a:rPr lang="en-US" dirty="0">
                <a:solidFill>
                  <a:schemeClr val="tx1"/>
                </a:solidFill>
                <a:hlinkClick r:id="rId13" tooltip="capital"/>
              </a:rPr>
              <a:t>capital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14" tooltip="letter"/>
              </a:rPr>
              <a:t>letter</a:t>
            </a:r>
            <a:r>
              <a:rPr lang="en-US" dirty="0">
                <a:solidFill>
                  <a:schemeClr val="tx1"/>
                </a:solidFill>
              </a:rPr>
              <a:t> when written: 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NOUN - a </a:t>
            </a:r>
            <a:r>
              <a:rPr lang="en-US" dirty="0">
                <a:solidFill>
                  <a:schemeClr val="tx1"/>
                </a:solidFill>
                <a:hlinkClick r:id="rId15" tooltip="punishment"/>
              </a:rPr>
              <a:t>punishment</a:t>
            </a:r>
            <a:r>
              <a:rPr lang="en-US" dirty="0">
                <a:solidFill>
                  <a:schemeClr val="tx1"/>
                </a:solidFill>
              </a:rPr>
              <a:t> given by a </a:t>
            </a:r>
            <a:r>
              <a:rPr lang="en-US" dirty="0">
                <a:solidFill>
                  <a:schemeClr val="tx1"/>
                </a:solidFill>
                <a:hlinkClick r:id="rId16" tooltip="judge"/>
              </a:rPr>
              <a:t>judge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>
                <a:solidFill>
                  <a:schemeClr val="tx1"/>
                </a:solidFill>
                <a:hlinkClick r:id="rId17" tooltip="court"/>
              </a:rPr>
              <a:t>court</a:t>
            </a:r>
            <a:r>
              <a:rPr lang="en-US" dirty="0">
                <a:solidFill>
                  <a:schemeClr val="tx1"/>
                </a:solidFill>
              </a:rPr>
              <a:t> to a </a:t>
            </a:r>
            <a:r>
              <a:rPr lang="en-US" dirty="0">
                <a:solidFill>
                  <a:schemeClr val="tx1"/>
                </a:solidFill>
                <a:hlinkClick r:id="rId18" tooltip="person"/>
              </a:rPr>
              <a:t>person</a:t>
            </a:r>
            <a:r>
              <a:rPr lang="en-US" dirty="0">
                <a:solidFill>
                  <a:schemeClr val="tx1"/>
                </a:solidFill>
              </a:rPr>
              <a:t> or </a:t>
            </a:r>
            <a:r>
              <a:rPr lang="en-US" dirty="0">
                <a:solidFill>
                  <a:schemeClr val="tx1"/>
                </a:solidFill>
                <a:hlinkClick r:id="rId19" tooltip="organization"/>
              </a:rPr>
              <a:t>organization</a:t>
            </a:r>
            <a:r>
              <a:rPr lang="en-US" dirty="0">
                <a:solidFill>
                  <a:schemeClr val="tx1"/>
                </a:solidFill>
              </a:rPr>
              <a:t> after they have been </a:t>
            </a:r>
            <a:r>
              <a:rPr lang="en-US" dirty="0">
                <a:solidFill>
                  <a:schemeClr val="tx1"/>
                </a:solidFill>
                <a:hlinkClick r:id="rId20" tooltip="found"/>
              </a:rPr>
              <a:t>found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21" tooltip="guilty"/>
              </a:rPr>
              <a:t>guilty</a:t>
            </a:r>
            <a:r>
              <a:rPr lang="en-US" dirty="0">
                <a:solidFill>
                  <a:schemeClr val="tx1"/>
                </a:solidFill>
              </a:rPr>
              <a:t> of doing something </a:t>
            </a:r>
            <a:r>
              <a:rPr lang="en-US" dirty="0">
                <a:solidFill>
                  <a:schemeClr val="tx1"/>
                </a:solidFill>
                <a:hlinkClick r:id="rId22" tooltip="wrong"/>
              </a:rPr>
              <a:t>wrong</a:t>
            </a:r>
            <a:r>
              <a:rPr lang="en-US" dirty="0">
                <a:solidFill>
                  <a:schemeClr val="tx1"/>
                </a:solidFill>
              </a:rPr>
              <a:t>: 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Cambridge online dictionary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78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dirty="0">
                <a:hlinkClick r:id="rId2" tooltip="act"/>
              </a:rPr>
              <a:t>act</a:t>
            </a:r>
            <a:r>
              <a:rPr lang="en-US" b="1" dirty="0"/>
              <a:t> of </a:t>
            </a:r>
            <a:r>
              <a:rPr lang="en-US" b="1" dirty="0">
                <a:hlinkClick r:id="rId3" tooltip="thinking"/>
              </a:rPr>
              <a:t>thinking</a:t>
            </a:r>
            <a:r>
              <a:rPr lang="en-US" b="1" dirty="0"/>
              <a:t> about or </a:t>
            </a:r>
            <a:r>
              <a:rPr lang="en-US" b="1" dirty="0">
                <a:hlinkClick r:id="rId4" tooltip="considering"/>
              </a:rPr>
              <a:t>considering</a:t>
            </a:r>
            <a:r>
              <a:rPr lang="en-US" b="1" dirty="0"/>
              <a:t> something, an </a:t>
            </a:r>
            <a:r>
              <a:rPr lang="en-US" b="1" dirty="0">
                <a:hlinkClick r:id="rId5" tooltip="idea"/>
              </a:rPr>
              <a:t>idea</a:t>
            </a:r>
            <a:r>
              <a:rPr lang="en-US" b="1" dirty="0"/>
              <a:t> or </a:t>
            </a:r>
            <a:r>
              <a:rPr lang="en-US" b="1" dirty="0">
                <a:hlinkClick r:id="rId6" tooltip="opinion"/>
              </a:rPr>
              <a:t>opinion</a:t>
            </a:r>
            <a:r>
              <a:rPr lang="en-US" b="1" dirty="0"/>
              <a:t>, or a set of </a:t>
            </a:r>
            <a:r>
              <a:rPr lang="en-US" b="1" dirty="0">
                <a:hlinkClick r:id="rId5" tooltip="ideas"/>
              </a:rPr>
              <a:t>ideas</a:t>
            </a:r>
            <a:r>
              <a:rPr lang="en-US" b="1" dirty="0"/>
              <a:t> about a </a:t>
            </a:r>
            <a:r>
              <a:rPr lang="en-US" b="1" dirty="0">
                <a:hlinkClick r:id="rId7" tooltip="particular"/>
              </a:rPr>
              <a:t>particular</a:t>
            </a:r>
            <a:r>
              <a:rPr lang="en-US" b="1" dirty="0"/>
              <a:t> </a:t>
            </a:r>
            <a:r>
              <a:rPr lang="en-US" b="1" dirty="0">
                <a:hlinkClick r:id="rId8" tooltip="subject"/>
              </a:rPr>
              <a:t>subject</a:t>
            </a:r>
            <a:r>
              <a:rPr lang="en-US" b="1" dirty="0"/>
              <a:t>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2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3 types of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– no subordinate clauses</a:t>
            </a:r>
          </a:p>
          <a:p>
            <a:r>
              <a:rPr lang="en-US" dirty="0" smtClean="0"/>
              <a:t>Compound – and, but, or, as, with, so. </a:t>
            </a:r>
          </a:p>
          <a:p>
            <a:r>
              <a:rPr lang="en-US" dirty="0" smtClean="0"/>
              <a:t>Complex – even though, although, while, when, after, because.    </a:t>
            </a:r>
          </a:p>
          <a:p>
            <a:endParaRPr lang="en-US" dirty="0"/>
          </a:p>
          <a:p>
            <a:r>
              <a:rPr lang="en-US" dirty="0" smtClean="0"/>
              <a:t>Try to keep your sentences as short as possible. It makes it EASIER to READ, to UNDERSTAND and to REMEMBER while reading on.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6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clause.</a:t>
            </a:r>
          </a:p>
          <a:p>
            <a:pPr lvl="1"/>
            <a:r>
              <a:rPr lang="en-US" dirty="0" smtClean="0"/>
              <a:t>The students played basketball and tennis yesterday.</a:t>
            </a:r>
          </a:p>
          <a:p>
            <a:pPr lvl="1"/>
            <a:r>
              <a:rPr lang="en-US" dirty="0" smtClean="0"/>
              <a:t>The vehicle moved slowly.</a:t>
            </a:r>
          </a:p>
          <a:p>
            <a:pPr lvl="1"/>
            <a:r>
              <a:rPr lang="en-US" dirty="0" smtClean="0"/>
              <a:t>The BMW and the Benz moved at snail </a:t>
            </a:r>
            <a:r>
              <a:rPr lang="en-US" dirty="0"/>
              <a:t>p</a:t>
            </a:r>
            <a:r>
              <a:rPr lang="en-US" dirty="0" smtClean="0"/>
              <a:t>ace.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2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sentences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 smtClean="0"/>
              <a:t>MORE THAN ONE SUBJECT OR OREDICATE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/>
              <a:t>The </a:t>
            </a:r>
            <a:r>
              <a:rPr lang="en-US" dirty="0"/>
              <a:t>students </a:t>
            </a:r>
            <a:r>
              <a:rPr lang="en-US" dirty="0" smtClean="0"/>
              <a:t>started playing basketball, but then decided to go to the cinema.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/>
              <a:t>I had to wash the clothes, cook dinner and clean the rooms, so I was tired when they came.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/>
              <a:t>It was getting late, and the teacher had not arrived yet.</a:t>
            </a:r>
          </a:p>
          <a:p>
            <a:pPr marL="685800" lvl="2">
              <a:spcBef>
                <a:spcPts val="1000"/>
              </a:spcBef>
            </a:pPr>
            <a:endParaRPr lang="en-US" dirty="0" smtClean="0"/>
          </a:p>
          <a:p>
            <a:pPr marL="685800" lvl="2">
              <a:spcBef>
                <a:spcPts val="100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08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SUBORDINATE CLAUSES = independent clause + dependent clause.</a:t>
            </a:r>
          </a:p>
          <a:p>
            <a:pPr lvl="1"/>
            <a:r>
              <a:rPr lang="en-US" dirty="0" smtClean="0"/>
              <a:t>After the rain ceased, he began to walk home.</a:t>
            </a:r>
          </a:p>
          <a:p>
            <a:pPr lvl="1"/>
            <a:r>
              <a:rPr lang="en-US" dirty="0" smtClean="0"/>
              <a:t>Before the taxi arrived, he ran to the supermarket and bought some chocolates for her.</a:t>
            </a:r>
          </a:p>
          <a:p>
            <a:pPr lvl="1"/>
            <a:r>
              <a:rPr lang="en-US" dirty="0" smtClean="0"/>
              <a:t>While she was gazing at the handsome boy, the thief stealthily snatched her purse.</a:t>
            </a:r>
          </a:p>
          <a:p>
            <a:pPr lvl="1"/>
            <a:r>
              <a:rPr lang="en-US" dirty="0" smtClean="0"/>
              <a:t>Although very nutritious, vegetables are not that popular.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1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079" y="1794865"/>
            <a:ext cx="9545689" cy="33257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70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666206"/>
            <a:ext cx="9170125" cy="4575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261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028" y="339552"/>
            <a:ext cx="8360453" cy="6257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3192" y="0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60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338" y="2168238"/>
            <a:ext cx="10204494" cy="26127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1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85" y="411132"/>
            <a:ext cx="7934751" cy="24803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85" y="2292882"/>
            <a:ext cx="7943604" cy="3951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81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618" y="439226"/>
            <a:ext cx="7356948" cy="60159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24743" y="4023360"/>
            <a:ext cx="2886891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200503" y="3814355"/>
            <a:ext cx="2886891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32285" y="645519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41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96" y="1467612"/>
            <a:ext cx="10079828" cy="42277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04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459" y="343770"/>
            <a:ext cx="7281742" cy="6043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260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580" y="1157987"/>
            <a:ext cx="8099386" cy="44351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843" y="1759301"/>
            <a:ext cx="7582722" cy="3112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843" y="4871461"/>
            <a:ext cx="7588565" cy="20450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078" y="169866"/>
            <a:ext cx="8012251" cy="877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078" y="1046919"/>
            <a:ext cx="8714284" cy="7609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832143" y="3315381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3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775" y="491274"/>
            <a:ext cx="8711163" cy="4903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74" y="1629222"/>
            <a:ext cx="8804000" cy="49418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8332" y="305783"/>
            <a:ext cx="47676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/>
              <a:t>information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3726978" y="305783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04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347" y="1310175"/>
            <a:ext cx="6485951" cy="51559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1783" y="91441"/>
            <a:ext cx="96478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Advice for academic writing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416729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391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thoughts? Grou</a:t>
            </a:r>
            <a:r>
              <a:rPr lang="en-US" dirty="0"/>
              <a:t>p</a:t>
            </a:r>
            <a:r>
              <a:rPr lang="en-US" dirty="0" smtClean="0"/>
              <a:t>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like school, but sometimes it is too boring or frustrating because I am a kid and kids love to run around and have fun which I do not get to do often enough and that makes me go crazy because playtime is something important to the development of a child’s mental, physical and social well-being so I think schools should definitely look into the amount of playtime that is given to children which I think might even have a positive impact on their learning.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86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the ideas to tiny 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 like schools.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Sometimes schools are boring and frustrating.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Children love to run around and have fun.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But I do not get to play that often and that makes me mad.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Playing is something important to the mental, physical and social well-being of a child.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Schools should give more playtime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It might even increase their learning skills.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49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1+1 = 2, 1+1+1=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though I like school, it [tends to get/is] boring and frustrating at times.</a:t>
            </a:r>
          </a:p>
          <a:p>
            <a:r>
              <a:rPr lang="en-US" dirty="0" smtClean="0"/>
              <a:t>I am a child and I like to play a lot but don’t get the chance to, which makes me angry.</a:t>
            </a:r>
          </a:p>
          <a:p>
            <a:r>
              <a:rPr lang="en-US" dirty="0" smtClean="0"/>
              <a:t>Schools should give more prominence to playtime because it is important to the social, </a:t>
            </a:r>
            <a:r>
              <a:rPr lang="en-US" dirty="0" smtClean="0"/>
              <a:t>physical </a:t>
            </a:r>
            <a:r>
              <a:rPr lang="en-US" dirty="0" smtClean="0"/>
              <a:t>and psychological development of the child and will lead to better learning skills.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59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 it to ‘</a:t>
            </a:r>
            <a:r>
              <a:rPr lang="en-US" dirty="0" err="1"/>
              <a:t>p</a:t>
            </a:r>
            <a:r>
              <a:rPr lang="en-US" dirty="0" err="1" smtClean="0"/>
              <a:t>eaces</a:t>
            </a:r>
            <a:r>
              <a:rPr lang="en-US" dirty="0" smtClean="0"/>
              <a:t>’ – 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38336"/>
            <a:ext cx="9905999" cy="3541714"/>
          </a:xfrm>
        </p:spPr>
        <p:txBody>
          <a:bodyPr/>
          <a:lstStyle/>
          <a:p>
            <a:r>
              <a:rPr lang="en-US" dirty="0" smtClean="0"/>
              <a:t>I think peaceful behaviour is something children can learn. if they are taught how to deal with situations that are difficult, they will be able to ap</a:t>
            </a:r>
            <a:r>
              <a:rPr lang="en-US" dirty="0"/>
              <a:t>p</a:t>
            </a:r>
            <a:r>
              <a:rPr lang="en-US" dirty="0" smtClean="0"/>
              <a:t>ly them when they grow up. Also, children learn how to behave by looking at parents and maybe </a:t>
            </a:r>
            <a:r>
              <a:rPr lang="en-US" dirty="0"/>
              <a:t>p</a:t>
            </a:r>
            <a:r>
              <a:rPr lang="en-US" dirty="0" smtClean="0"/>
              <a:t>arents should also take </a:t>
            </a:r>
            <a:r>
              <a:rPr lang="en-US" dirty="0"/>
              <a:t>p</a:t>
            </a:r>
            <a:r>
              <a:rPr lang="en-US" dirty="0" smtClean="0"/>
              <a:t>eace related lessons that teach you how to deal with conflict, and schools should also introduce </a:t>
            </a:r>
            <a:r>
              <a:rPr lang="en-US" dirty="0"/>
              <a:t>p</a:t>
            </a:r>
            <a:r>
              <a:rPr lang="en-US" dirty="0" smtClean="0"/>
              <a:t>eace related lessons which should be </a:t>
            </a:r>
            <a:r>
              <a:rPr lang="en-US" dirty="0"/>
              <a:t>p</a:t>
            </a:r>
            <a:r>
              <a:rPr lang="en-US" dirty="0" smtClean="0"/>
              <a:t>ractical.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07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06645"/>
            <a:ext cx="9905998" cy="1478570"/>
          </a:xfrm>
        </p:spPr>
        <p:txBody>
          <a:bodyPr/>
          <a:lstStyle/>
          <a:p>
            <a:r>
              <a:rPr lang="en-US" dirty="0" smtClean="0"/>
              <a:t>Piece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peaceful behaviour is something children can </a:t>
            </a:r>
            <a:r>
              <a:rPr lang="en-US" dirty="0" smtClean="0"/>
              <a:t>learn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they are taught how to deal with situations that are difficult, they will be able to apply them when they grow </a:t>
            </a:r>
            <a:r>
              <a:rPr lang="en-US" dirty="0" smtClean="0"/>
              <a:t>up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children learn how to behave by looking at </a:t>
            </a:r>
            <a:r>
              <a:rPr lang="en-US" dirty="0" smtClean="0"/>
              <a:t>parents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parents should also take peace related lessons that teach you how to deal with </a:t>
            </a:r>
            <a:r>
              <a:rPr lang="en-US" dirty="0" smtClean="0"/>
              <a:t>conflict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schools should also introduce peace related lessons which should be practical.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139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Untangle the data 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media is very useful for me as I kee</a:t>
            </a:r>
            <a:r>
              <a:rPr lang="en-US" dirty="0"/>
              <a:t>p</a:t>
            </a:r>
            <a:r>
              <a:rPr lang="en-US" dirty="0" smtClean="0"/>
              <a:t> in touch with all my friends and am u</a:t>
            </a:r>
            <a:r>
              <a:rPr lang="en-US" dirty="0"/>
              <a:t>p</a:t>
            </a:r>
            <a:r>
              <a:rPr lang="en-US" dirty="0" smtClean="0"/>
              <a:t>dated about the latest trend and news so that I am not left out when others talk and it helps me </a:t>
            </a:r>
            <a:r>
              <a:rPr lang="en-US" dirty="0"/>
              <a:t>p</a:t>
            </a:r>
            <a:r>
              <a:rPr lang="en-US" dirty="0" smtClean="0"/>
              <a:t>ost and share things that interest me and it helps me organize events in our class or school, but there also negative sides such as s</a:t>
            </a:r>
            <a:r>
              <a:rPr lang="en-US" dirty="0"/>
              <a:t>p</a:t>
            </a:r>
            <a:r>
              <a:rPr lang="en-US" dirty="0" smtClean="0"/>
              <a:t>ending too much time, screen time affecting eye-sight, being too dependent on social media which shows us that we need to balance the usage.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49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236408"/>
          </a:xfrm>
        </p:spPr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Social media is very useful for me as I keep in touch with all my </a:t>
            </a:r>
            <a:r>
              <a:rPr lang="en-US" dirty="0" smtClean="0"/>
              <a:t>friends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am updated about the latest </a:t>
            </a:r>
            <a:r>
              <a:rPr lang="en-US" dirty="0" smtClean="0"/>
              <a:t>trends </a:t>
            </a:r>
            <a:r>
              <a:rPr lang="en-US" dirty="0"/>
              <a:t>and </a:t>
            </a:r>
            <a:r>
              <a:rPr lang="en-US" dirty="0" smtClean="0"/>
              <a:t>news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 am not left out when others </a:t>
            </a:r>
            <a:r>
              <a:rPr lang="en-US" dirty="0" smtClean="0"/>
              <a:t>talk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post and share things that interest </a:t>
            </a:r>
            <a:r>
              <a:rPr lang="en-US" dirty="0" smtClean="0"/>
              <a:t>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organize events in our class or </a:t>
            </a:r>
            <a:r>
              <a:rPr lang="en-US" dirty="0" smtClean="0"/>
              <a:t>school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spending too much time, screen time affecting eye-sight, being too dependent on social </a:t>
            </a:r>
            <a:r>
              <a:rPr lang="en-US" dirty="0" smtClean="0"/>
              <a:t>media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we need to balance the usage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20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reassemble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Social media helps me connect with my friends at any given time.</a:t>
            </a:r>
          </a:p>
          <a:p>
            <a:r>
              <a:rPr lang="en-US" dirty="0" smtClean="0"/>
              <a:t>Because it enables me to be u</a:t>
            </a:r>
            <a:r>
              <a:rPr lang="en-US" dirty="0"/>
              <a:t>p</a:t>
            </a:r>
            <a:r>
              <a:rPr lang="en-US" dirty="0" smtClean="0"/>
              <a:t>dated about new trends and news, I won’t be left out by my friends in their conversations.</a:t>
            </a:r>
          </a:p>
          <a:p>
            <a:r>
              <a:rPr lang="en-US" dirty="0" smtClean="0"/>
              <a:t>I use social media to </a:t>
            </a:r>
            <a:r>
              <a:rPr lang="en-US" dirty="0"/>
              <a:t>p</a:t>
            </a:r>
            <a:r>
              <a:rPr lang="en-US" dirty="0" smtClean="0"/>
              <a:t>ost and share my interests as well as organizing class and school related events. </a:t>
            </a:r>
          </a:p>
          <a:p>
            <a:r>
              <a:rPr lang="en-US" dirty="0" smtClean="0"/>
              <a:t>However, not using social media with caution may lead to dependency on it, bad eye-sight and wastage of time.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5164" y="6352334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WWW.THEWORDSACADEMY.COM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652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725</TotalTime>
  <Words>1001</Words>
  <Application>Microsoft Office PowerPoint</Application>
  <PresentationFormat>Widescreen</PresentationFormat>
  <Paragraphs>106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Bahnschrift</vt:lpstr>
      <vt:lpstr>Trebuchet MS</vt:lpstr>
      <vt:lpstr>Tw Cen MT</vt:lpstr>
      <vt:lpstr>Circuit</vt:lpstr>
      <vt:lpstr>The sen ten ce</vt:lpstr>
      <vt:lpstr>sentence.</vt:lpstr>
      <vt:lpstr>thought</vt:lpstr>
      <vt:lpstr> 3 types of sentences</vt:lpstr>
      <vt:lpstr>Simple sentences</vt:lpstr>
      <vt:lpstr>Compound sentences </vt:lpstr>
      <vt:lpstr>Complex sentence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thoughts? Group work</vt:lpstr>
      <vt:lpstr>Breakdown the ideas to tiny bits</vt:lpstr>
      <vt:lpstr>1+1 = 2, 1+1+1= 3</vt:lpstr>
      <vt:lpstr>Break it to ‘peaces’ – Group work</vt:lpstr>
      <vt:lpstr>Piece it together</vt:lpstr>
      <vt:lpstr>Untangle the data - </vt:lpstr>
      <vt:lpstr>Social media</vt:lpstr>
      <vt:lpstr>reassemble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 ten ce</dc:title>
  <dc:creator>ASUS-PC</dc:creator>
  <cp:lastModifiedBy>ASUS-PC</cp:lastModifiedBy>
  <cp:revision>33</cp:revision>
  <dcterms:created xsi:type="dcterms:W3CDTF">2019-03-30T04:08:15Z</dcterms:created>
  <dcterms:modified xsi:type="dcterms:W3CDTF">2021-03-18T18:33:09Z</dcterms:modified>
</cp:coreProperties>
</file>