
<file path=[Content_Types].xml><?xml version="1.0" encoding="utf-8"?>
<Types xmlns="http://schemas.openxmlformats.org/package/2006/content-types">
  <Default Extension="glb" ContentType="model/gltf.binary"/>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handoutMasterIdLst>
    <p:handoutMasterId r:id="rId16"/>
  </p:handoutMasterIdLst>
  <p:sldIdLst>
    <p:sldId id="256" r:id="rId5"/>
    <p:sldId id="283" r:id="rId6"/>
    <p:sldId id="284" r:id="rId7"/>
    <p:sldId id="288" r:id="rId8"/>
    <p:sldId id="286" r:id="rId9"/>
    <p:sldId id="287" r:id="rId10"/>
    <p:sldId id="289" r:id="rId11"/>
    <p:sldId id="285" r:id="rId12"/>
    <p:sldId id="290" r:id="rId13"/>
    <p:sldId id="29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83"/>
            <p14:sldId id="284"/>
            <p14:sldId id="288"/>
            <p14:sldId id="286"/>
            <p14:sldId id="287"/>
            <p14:sldId id="289"/>
            <p14:sldId id="285"/>
            <p14:sldId id="290"/>
            <p14:sldId id="291"/>
          </p14:sldIdLst>
        </p14:section>
        <p14:section name="Design, Morph, Annotate, Work Together, Tell Me"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41" autoAdjust="0"/>
  </p:normalViewPr>
  <p:slideViewPr>
    <p:cSldViewPr snapToGrid="0">
      <p:cViewPr varScale="1">
        <p:scale>
          <a:sx n="35" d="100"/>
          <a:sy n="35" d="100"/>
        </p:scale>
        <p:origin x="221" y="3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10/29/2021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10/29/2021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10/29/2021</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10/29/2021</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64324"/>
            <a:ext cx="10515600" cy="2387600"/>
          </a:xfrm>
        </p:spPr>
        <p:txBody>
          <a:bodyPr anchor="ctr" anchorCtr="0">
            <a:normAutofit/>
          </a:bodyPr>
          <a:lstStyle/>
          <a:p>
            <a:r>
              <a:rPr lang="en-US" sz="4800" dirty="0">
                <a:solidFill>
                  <a:schemeClr val="bg1"/>
                </a:solidFill>
              </a:rPr>
              <a:t>English – Cambridge OL/IGCSE</a:t>
            </a:r>
          </a:p>
        </p:txBody>
      </p:sp>
      <p:sp>
        <p:nvSpPr>
          <p:cNvPr id="3" name="Subtitle 2"/>
          <p:cNvSpPr>
            <a:spLocks noGrp="1"/>
          </p:cNvSpPr>
          <p:nvPr>
            <p:ph type="subTitle" idx="4294967295"/>
          </p:nvPr>
        </p:nvSpPr>
        <p:spPr>
          <a:xfrm>
            <a:off x="855620" y="2933105"/>
            <a:ext cx="9582736" cy="1137793"/>
          </a:xfrm>
        </p:spPr>
        <p:txBody>
          <a:bodyPr>
            <a:normAutofit/>
          </a:bodyPr>
          <a:lstStyle/>
          <a:p>
            <a:pPr marL="0" indent="0">
              <a:buNone/>
            </a:pPr>
            <a:r>
              <a:rPr lang="en-US" sz="2400" i="1" dirty="0">
                <a:solidFill>
                  <a:schemeClr val="bg1"/>
                </a:solidFill>
                <a:latin typeface="+mj-lt"/>
              </a:rPr>
              <a:t>Assaying the essay</a:t>
            </a:r>
          </a:p>
        </p:txBody>
      </p:sp>
      <p:pic>
        <p:nvPicPr>
          <p:cNvPr id="8" name="Graphic 7" descr="Books on shelf">
            <a:extLst>
              <a:ext uri="{FF2B5EF4-FFF2-40B4-BE49-F238E27FC236}">
                <a16:creationId xmlns:a16="http://schemas.microsoft.com/office/drawing/2014/main" id="{C4BBAD51-17B2-4BEA-B5DA-7FC7559AF7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94707" y="1900924"/>
            <a:ext cx="914400" cy="914400"/>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FFF2-B57E-4CBA-9394-741486FFD123}"/>
              </a:ext>
            </a:extLst>
          </p:cNvPr>
          <p:cNvSpPr>
            <a:spLocks noGrp="1"/>
          </p:cNvSpPr>
          <p:nvPr>
            <p:ph type="title"/>
          </p:nvPr>
        </p:nvSpPr>
        <p:spPr>
          <a:xfrm>
            <a:off x="521207" y="844238"/>
            <a:ext cx="4936377" cy="243897"/>
          </a:xfrm>
        </p:spPr>
        <p:txBody>
          <a:bodyPr>
            <a:normAutofit fontScale="90000"/>
          </a:bodyPr>
          <a:lstStyle/>
          <a:p>
            <a:r>
              <a:rPr lang="en-US" dirty="0"/>
              <a:t>What is an essay?</a:t>
            </a:r>
          </a:p>
        </p:txBody>
      </p:sp>
      <p:pic>
        <p:nvPicPr>
          <p:cNvPr id="5" name="Content Placeholder 4" descr="Head with gears">
            <a:extLst>
              <a:ext uri="{FF2B5EF4-FFF2-40B4-BE49-F238E27FC236}">
                <a16:creationId xmlns:a16="http://schemas.microsoft.com/office/drawing/2014/main" id="{7009E2A6-B6BB-4386-9ECC-215BC993AB5D}"/>
              </a:ext>
            </a:extLst>
          </p:cNvPr>
          <p:cNvPicPr>
            <a:picLocks noGrp="1" noChangeAspect="1"/>
          </p:cNvPicPr>
          <p:nvPr>
            <p:ph sz="quarter" idx="10"/>
          </p:nvPr>
        </p:nvPicPr>
        <p:blipFill>
          <a:blip r:embed="rId2">
            <a:extLst>
              <a:ext uri="{96DAC541-7B7A-43D3-8B79-37D633B846F1}">
                <asvg:svgBlip xmlns:asvg="http://schemas.microsoft.com/office/drawing/2016/SVG/main" r:embed="rId3"/>
              </a:ext>
            </a:extLst>
          </a:blip>
          <a:stretch>
            <a:fillRect/>
          </a:stretch>
        </p:blipFill>
        <p:spPr>
          <a:xfrm>
            <a:off x="1101499" y="1774352"/>
            <a:ext cx="656354" cy="656354"/>
          </a:xfrm>
        </p:spPr>
      </p:pic>
      <p:sp>
        <p:nvSpPr>
          <p:cNvPr id="6" name="TextBox 5">
            <a:extLst>
              <a:ext uri="{FF2B5EF4-FFF2-40B4-BE49-F238E27FC236}">
                <a16:creationId xmlns:a16="http://schemas.microsoft.com/office/drawing/2014/main" id="{23C36965-7FE1-460F-BB70-6C653D22BD1D}"/>
              </a:ext>
            </a:extLst>
          </p:cNvPr>
          <p:cNvSpPr txBox="1"/>
          <p:nvPr/>
        </p:nvSpPr>
        <p:spPr>
          <a:xfrm>
            <a:off x="1894591" y="1698927"/>
            <a:ext cx="2809294" cy="646331"/>
          </a:xfrm>
          <a:prstGeom prst="rect">
            <a:avLst/>
          </a:prstGeom>
          <a:noFill/>
        </p:spPr>
        <p:txBody>
          <a:bodyPr wrap="square" rtlCol="0">
            <a:spAutoFit/>
          </a:bodyPr>
          <a:lstStyle/>
          <a:p>
            <a:r>
              <a:rPr lang="en-US" dirty="0"/>
              <a:t>It’s an attempt to say something - Brainstorm</a:t>
            </a:r>
          </a:p>
        </p:txBody>
      </p:sp>
      <p:pic>
        <p:nvPicPr>
          <p:cNvPr id="8" name="Graphic 7" descr="Podcast">
            <a:extLst>
              <a:ext uri="{FF2B5EF4-FFF2-40B4-BE49-F238E27FC236}">
                <a16:creationId xmlns:a16="http://schemas.microsoft.com/office/drawing/2014/main" id="{FA88277F-DAED-4096-874A-0413CA7967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8053" y="2869361"/>
            <a:ext cx="656354" cy="656354"/>
          </a:xfrm>
          <a:prstGeom prst="rect">
            <a:avLst/>
          </a:prstGeom>
        </p:spPr>
      </p:pic>
      <p:sp>
        <p:nvSpPr>
          <p:cNvPr id="9" name="TextBox 8">
            <a:extLst>
              <a:ext uri="{FF2B5EF4-FFF2-40B4-BE49-F238E27FC236}">
                <a16:creationId xmlns:a16="http://schemas.microsoft.com/office/drawing/2014/main" id="{7804F5EA-FA84-4455-B653-72B3F94AF543}"/>
              </a:ext>
            </a:extLst>
          </p:cNvPr>
          <p:cNvSpPr txBox="1"/>
          <p:nvPr/>
        </p:nvSpPr>
        <p:spPr>
          <a:xfrm>
            <a:off x="1894591" y="2793936"/>
            <a:ext cx="2607071" cy="646331"/>
          </a:xfrm>
          <a:prstGeom prst="rect">
            <a:avLst/>
          </a:prstGeom>
          <a:noFill/>
        </p:spPr>
        <p:txBody>
          <a:bodyPr wrap="square" rtlCol="0">
            <a:spAutoFit/>
          </a:bodyPr>
          <a:lstStyle/>
          <a:p>
            <a:r>
              <a:rPr lang="en-US" dirty="0"/>
              <a:t>It should be loud and clear - Language</a:t>
            </a:r>
          </a:p>
        </p:txBody>
      </p:sp>
      <p:pic>
        <p:nvPicPr>
          <p:cNvPr id="11" name="Graphic 10" descr="Eye">
            <a:extLst>
              <a:ext uri="{FF2B5EF4-FFF2-40B4-BE49-F238E27FC236}">
                <a16:creationId xmlns:a16="http://schemas.microsoft.com/office/drawing/2014/main" id="{BBB3FF70-A830-47C3-AC71-9D1850F9F0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1499" y="3964370"/>
            <a:ext cx="656354" cy="656354"/>
          </a:xfrm>
          <a:prstGeom prst="rect">
            <a:avLst/>
          </a:prstGeom>
        </p:spPr>
      </p:pic>
      <p:sp>
        <p:nvSpPr>
          <p:cNvPr id="12" name="TextBox 11">
            <a:extLst>
              <a:ext uri="{FF2B5EF4-FFF2-40B4-BE49-F238E27FC236}">
                <a16:creationId xmlns:a16="http://schemas.microsoft.com/office/drawing/2014/main" id="{CC19435E-5036-4D2C-BBC7-8DB5179D2A73}"/>
              </a:ext>
            </a:extLst>
          </p:cNvPr>
          <p:cNvSpPr txBox="1"/>
          <p:nvPr/>
        </p:nvSpPr>
        <p:spPr>
          <a:xfrm>
            <a:off x="1894391" y="3935166"/>
            <a:ext cx="3828150" cy="646331"/>
          </a:xfrm>
          <a:prstGeom prst="rect">
            <a:avLst/>
          </a:prstGeom>
          <a:noFill/>
        </p:spPr>
        <p:txBody>
          <a:bodyPr wrap="square" rtlCol="0">
            <a:spAutoFit/>
          </a:bodyPr>
          <a:lstStyle/>
          <a:p>
            <a:r>
              <a:rPr lang="en-US" dirty="0"/>
              <a:t>Make the reader see things from your perspective - persuade</a:t>
            </a:r>
          </a:p>
        </p:txBody>
      </p:sp>
      <p:pic>
        <p:nvPicPr>
          <p:cNvPr id="14" name="Graphic 13" descr="Building">
            <a:extLst>
              <a:ext uri="{FF2B5EF4-FFF2-40B4-BE49-F238E27FC236}">
                <a16:creationId xmlns:a16="http://schemas.microsoft.com/office/drawing/2014/main" id="{050C5956-08A2-47F5-B78D-3BD4E54A02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1499" y="5059379"/>
            <a:ext cx="656354" cy="656354"/>
          </a:xfrm>
          <a:prstGeom prst="rect">
            <a:avLst/>
          </a:prstGeom>
        </p:spPr>
      </p:pic>
      <p:sp>
        <p:nvSpPr>
          <p:cNvPr id="15" name="TextBox 14">
            <a:extLst>
              <a:ext uri="{FF2B5EF4-FFF2-40B4-BE49-F238E27FC236}">
                <a16:creationId xmlns:a16="http://schemas.microsoft.com/office/drawing/2014/main" id="{BF68421A-F973-4A50-B115-985C4F0F12D9}"/>
              </a:ext>
            </a:extLst>
          </p:cNvPr>
          <p:cNvSpPr txBox="1"/>
          <p:nvPr/>
        </p:nvSpPr>
        <p:spPr>
          <a:xfrm>
            <a:off x="1894391" y="5011453"/>
            <a:ext cx="3194704" cy="646331"/>
          </a:xfrm>
          <a:prstGeom prst="rect">
            <a:avLst/>
          </a:prstGeom>
          <a:noFill/>
        </p:spPr>
        <p:txBody>
          <a:bodyPr wrap="square" rtlCol="0">
            <a:spAutoFit/>
          </a:bodyPr>
          <a:lstStyle/>
          <a:p>
            <a:r>
              <a:rPr lang="en-US" dirty="0"/>
              <a:t>It should have a strong foundation – facts</a:t>
            </a:r>
          </a:p>
        </p:txBody>
      </p:sp>
    </p:spTree>
    <p:extLst>
      <p:ext uri="{BB962C8B-B14F-4D97-AF65-F5344CB8AC3E}">
        <p14:creationId xmlns:p14="http://schemas.microsoft.com/office/powerpoint/2010/main" val="2161984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D0CCF-E9C8-41E9-BC26-39B968C2DB67}"/>
              </a:ext>
            </a:extLst>
          </p:cNvPr>
          <p:cNvSpPr>
            <a:spLocks noGrp="1"/>
          </p:cNvSpPr>
          <p:nvPr>
            <p:ph type="title"/>
          </p:nvPr>
        </p:nvSpPr>
        <p:spPr/>
        <p:txBody>
          <a:bodyPr/>
          <a:lstStyle/>
          <a:p>
            <a:r>
              <a:rPr lang="en-US" dirty="0"/>
              <a:t>Beginning with a list</a:t>
            </a:r>
          </a:p>
        </p:txBody>
      </p:sp>
      <p:sp>
        <p:nvSpPr>
          <p:cNvPr id="3" name="Content Placeholder 2">
            <a:extLst>
              <a:ext uri="{FF2B5EF4-FFF2-40B4-BE49-F238E27FC236}">
                <a16:creationId xmlns:a16="http://schemas.microsoft.com/office/drawing/2014/main" id="{EA862E55-51BD-438A-A349-D057829C0A8D}"/>
              </a:ext>
            </a:extLst>
          </p:cNvPr>
          <p:cNvSpPr>
            <a:spLocks noGrp="1"/>
          </p:cNvSpPr>
          <p:nvPr>
            <p:ph sz="quarter" idx="10"/>
          </p:nvPr>
        </p:nvSpPr>
        <p:spPr>
          <a:xfrm>
            <a:off x="539495" y="1435608"/>
            <a:ext cx="6678989" cy="4974336"/>
          </a:xfrm>
        </p:spPr>
        <p:txBody>
          <a:bodyPr>
            <a:normAutofit/>
          </a:bodyPr>
          <a:lstStyle/>
          <a:p>
            <a:pPr>
              <a:lnSpc>
                <a:spcPct val="120000"/>
              </a:lnSpc>
            </a:pPr>
            <a:r>
              <a:rPr lang="en-US" b="1" dirty="0"/>
              <a:t>Why is online learning a good thing? Can you think of some reasons?</a:t>
            </a:r>
          </a:p>
          <a:p>
            <a:pPr>
              <a:lnSpc>
                <a:spcPct val="120000"/>
              </a:lnSpc>
            </a:pPr>
            <a:r>
              <a:rPr lang="en-US" dirty="0"/>
              <a:t>Try </a:t>
            </a:r>
            <a:r>
              <a:rPr lang="en-US" b="1" dirty="0"/>
              <a:t>brainstorming</a:t>
            </a:r>
            <a:r>
              <a:rPr lang="en-US" dirty="0"/>
              <a:t> on the topic that you are given. </a:t>
            </a:r>
          </a:p>
          <a:p>
            <a:pPr>
              <a:lnSpc>
                <a:spcPct val="120000"/>
              </a:lnSpc>
            </a:pPr>
            <a:r>
              <a:rPr lang="en-US" dirty="0"/>
              <a:t>Think about what it is made out of. Tools. </a:t>
            </a:r>
          </a:p>
          <a:p>
            <a:pPr>
              <a:lnSpc>
                <a:spcPct val="120000"/>
              </a:lnSpc>
            </a:pPr>
            <a:r>
              <a:rPr lang="en-US" dirty="0"/>
              <a:t>Think about the purpose and function of each part.</a:t>
            </a:r>
          </a:p>
          <a:p>
            <a:pPr>
              <a:lnSpc>
                <a:spcPct val="120000"/>
              </a:lnSpc>
            </a:pPr>
            <a:r>
              <a:rPr lang="en-US" dirty="0"/>
              <a:t>Think about who is involved.</a:t>
            </a:r>
          </a:p>
          <a:p>
            <a:pPr>
              <a:lnSpc>
                <a:spcPct val="120000"/>
              </a:lnSpc>
            </a:pPr>
            <a:r>
              <a:rPr lang="en-US" dirty="0"/>
              <a:t>Think about how it affects each group – mentally, physically, socially.</a:t>
            </a:r>
          </a:p>
          <a:p>
            <a:pPr>
              <a:lnSpc>
                <a:spcPct val="120000"/>
              </a:lnSpc>
            </a:pPr>
            <a:r>
              <a:rPr lang="en-US" dirty="0"/>
              <a:t>What do you understand by the terms</a:t>
            </a:r>
          </a:p>
          <a:p>
            <a:pPr marL="171450" indent="-171450">
              <a:lnSpc>
                <a:spcPct val="120000"/>
              </a:lnSpc>
              <a:buFont typeface="Arial" panose="020B0604020202020204" pitchFamily="34" charset="0"/>
              <a:buChar char="•"/>
            </a:pPr>
            <a:r>
              <a:rPr lang="en-US" dirty="0"/>
              <a:t>Mentally</a:t>
            </a:r>
          </a:p>
          <a:p>
            <a:pPr marL="171450" indent="-171450">
              <a:lnSpc>
                <a:spcPct val="120000"/>
              </a:lnSpc>
              <a:buFont typeface="Arial" panose="020B0604020202020204" pitchFamily="34" charset="0"/>
              <a:buChar char="•"/>
            </a:pPr>
            <a:r>
              <a:rPr lang="en-US" dirty="0"/>
              <a:t>Physically</a:t>
            </a:r>
          </a:p>
          <a:p>
            <a:pPr marL="171450" indent="-171450">
              <a:lnSpc>
                <a:spcPct val="120000"/>
              </a:lnSpc>
              <a:buFont typeface="Arial" panose="020B0604020202020204" pitchFamily="34" charset="0"/>
              <a:buChar char="•"/>
            </a:pPr>
            <a:r>
              <a:rPr lang="en-US" dirty="0"/>
              <a:t>Socially</a:t>
            </a:r>
          </a:p>
          <a:p>
            <a:pPr>
              <a:lnSpc>
                <a:spcPct val="120000"/>
              </a:lnSpc>
            </a:pPr>
            <a:endParaRPr lang="en-US" dirty="0"/>
          </a:p>
        </p:txBody>
      </p:sp>
      <mc:AlternateContent xmlns:mc="http://schemas.openxmlformats.org/markup-compatibility/2006">
        <mc:Choice xmlns:am3d="http://schemas.microsoft.com/office/drawing/2017/model3d" Requires="am3d">
          <p:graphicFrame>
            <p:nvGraphicFramePr>
              <p:cNvPr id="4" name="3D Model 3" descr="Chalkboard">
                <a:extLst>
                  <a:ext uri="{FF2B5EF4-FFF2-40B4-BE49-F238E27FC236}">
                    <a16:creationId xmlns:a16="http://schemas.microsoft.com/office/drawing/2014/main" id="{F405215F-2952-487E-83DC-58DA5D8D23C5}"/>
                  </a:ext>
                </a:extLst>
              </p:cNvPr>
              <p:cNvGraphicFramePr>
                <a:graphicFrameLocks noChangeAspect="1"/>
              </p:cNvGraphicFramePr>
              <p:nvPr>
                <p:extLst>
                  <p:ext uri="{D42A27DB-BD31-4B8C-83A1-F6EECF244321}">
                    <p14:modId xmlns:p14="http://schemas.microsoft.com/office/powerpoint/2010/main" val="2467373442"/>
                  </p:ext>
                </p:extLst>
              </p:nvPr>
            </p:nvGraphicFramePr>
            <p:xfrm>
              <a:off x="6091590" y="677974"/>
              <a:ext cx="5024362" cy="5085996"/>
            </p:xfrm>
            <a:graphic>
              <a:graphicData uri="http://schemas.microsoft.com/office/drawing/2017/model3d">
                <am3d:model3d r:embed="rId2">
                  <am3d:spPr>
                    <a:xfrm>
                      <a:off x="0" y="0"/>
                      <a:ext cx="5024362" cy="5085996"/>
                    </a:xfrm>
                    <a:prstGeom prst="rect">
                      <a:avLst/>
                    </a:prstGeom>
                  </am3d:spPr>
                  <am3d:camera>
                    <am3d:pos x="0" y="0" z="62845281"/>
                    <am3d:up dx="0" dy="36000000" dz="0"/>
                    <am3d:lookAt x="0" y="0" z="0"/>
                    <am3d:perspective fov="2700000"/>
                  </am3d:camera>
                  <am3d:trans>
                    <am3d:meterPerModelUnit n="3296437" d="1000000"/>
                    <am3d:preTrans dx="0" dy="-14982022" dz="-97061"/>
                    <am3d:scale>
                      <am3d:sx n="1000000" d="1000000"/>
                      <am3d:sy n="1000000" d="1000000"/>
                      <am3d:sz n="1000000" d="1000000"/>
                    </am3d:scale>
                    <am3d:rot ax="-45344" ay="-2324854" az="28390"/>
                    <am3d:postTrans dx="0" dy="0" dz="0"/>
                  </am3d:trans>
                  <am3d:raster rName="Office3DRenderer" rVer="16.0.8326">
                    <am3d:blip r:embed="rId3"/>
                  </am3d:raster>
                  <am3d:objViewport viewportSz="668567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Chalkboard">
                <a:extLst>
                  <a:ext uri="{FF2B5EF4-FFF2-40B4-BE49-F238E27FC236}">
                    <a16:creationId xmlns:a16="http://schemas.microsoft.com/office/drawing/2014/main" id="{F405215F-2952-487E-83DC-58DA5D8D23C5}"/>
                  </a:ext>
                </a:extLst>
              </p:cNvPr>
              <p:cNvPicPr>
                <a:picLocks noGrp="1" noRot="1" noChangeAspect="1" noMove="1" noResize="1" noEditPoints="1" noAdjustHandles="1" noChangeArrowheads="1" noChangeShapeType="1" noCrop="1"/>
              </p:cNvPicPr>
              <p:nvPr/>
            </p:nvPicPr>
            <p:blipFill>
              <a:blip r:embed="rId3"/>
              <a:stretch>
                <a:fillRect/>
              </a:stretch>
            </p:blipFill>
            <p:spPr>
              <a:xfrm>
                <a:off x="6091590" y="677974"/>
                <a:ext cx="5024362" cy="5085996"/>
              </a:xfrm>
              <a:prstGeom prst="rect">
                <a:avLst/>
              </a:prstGeom>
            </p:spPr>
          </p:pic>
        </mc:Fallback>
      </mc:AlternateContent>
    </p:spTree>
    <p:extLst>
      <p:ext uri="{BB962C8B-B14F-4D97-AF65-F5344CB8AC3E}">
        <p14:creationId xmlns:p14="http://schemas.microsoft.com/office/powerpoint/2010/main" val="727224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0DC6-DB9D-424D-9EE3-4619800AB008}"/>
              </a:ext>
            </a:extLst>
          </p:cNvPr>
          <p:cNvSpPr>
            <a:spLocks noGrp="1"/>
          </p:cNvSpPr>
          <p:nvPr>
            <p:ph type="title"/>
          </p:nvPr>
        </p:nvSpPr>
        <p:spPr/>
        <p:txBody>
          <a:bodyPr/>
          <a:lstStyle/>
          <a:p>
            <a:r>
              <a:rPr lang="en-US" dirty="0"/>
              <a:t>Essay on Online Education</a:t>
            </a:r>
          </a:p>
        </p:txBody>
      </p:sp>
      <p:sp>
        <p:nvSpPr>
          <p:cNvPr id="3" name="Content Placeholder 2">
            <a:extLst>
              <a:ext uri="{FF2B5EF4-FFF2-40B4-BE49-F238E27FC236}">
                <a16:creationId xmlns:a16="http://schemas.microsoft.com/office/drawing/2014/main" id="{A9FBFFF1-675D-477C-AF8E-B1D6B93C736C}"/>
              </a:ext>
            </a:extLst>
          </p:cNvPr>
          <p:cNvSpPr>
            <a:spLocks noGrp="1"/>
          </p:cNvSpPr>
          <p:nvPr>
            <p:ph sz="quarter" idx="10"/>
          </p:nvPr>
        </p:nvSpPr>
        <p:spPr>
          <a:xfrm>
            <a:off x="539495" y="1435608"/>
            <a:ext cx="10283835" cy="3977640"/>
          </a:xfrm>
        </p:spPr>
        <p:txBody>
          <a:bodyPr>
            <a:normAutofit lnSpcReduction="10000"/>
          </a:bodyPr>
          <a:lstStyle/>
          <a:p>
            <a:r>
              <a:rPr lang="en-US" dirty="0"/>
              <a:t>Online education may be challenging, but there are benefits that are worth noting. For one, learning online saves the entire time that you would usually spend on travelling. On the road, the journey can be stressful, energy-draining and even dangerous as people are all trying to get to their workplaces on time. With online learning, all these worries are virtually non-existent. </a:t>
            </a:r>
          </a:p>
          <a:p>
            <a:r>
              <a:rPr lang="en-US" dirty="0"/>
              <a:t>Online education allows teachers to share digital material online, without having to print out material for each student. Having to print out worksheets, maps and many other types of material for students can be a very time-consuming and resource wasting thing. But online learning allows the teachers to share much more resources at a fraction of the cost. This saves such a lot of time and money as well as energy. Imagine having to take 60 </a:t>
            </a:r>
            <a:r>
              <a:rPr lang="en-US" dirty="0" err="1"/>
              <a:t>colour</a:t>
            </a:r>
            <a:r>
              <a:rPr lang="en-US" dirty="0"/>
              <a:t> printouts of a map if you are a geography teacher! With digital learning, you only have to share the link or the image of the particular map so that the students can access it just like that. It saves such a significant amount of money and resources. </a:t>
            </a:r>
          </a:p>
          <a:p>
            <a:r>
              <a:rPr lang="en-US" dirty="0"/>
              <a:t>Online learning allows the teachers to record their lessons so that it can be uploaded later onto the learning platform. When a student is unwell or is unable to come to school due to any other reason, usually, they would miss the entire lesson and would have to catch up by themselves; maybe they would ask their friends. But with online learning, they can access the recording of the video they miss it. Not only that, if they want to revise or to clarify anything in the lesson, they are able to rewatch the video and eliminate any doubts that they had. In this way it is extremely convenient and effective. </a:t>
            </a:r>
          </a:p>
        </p:txBody>
      </p:sp>
    </p:spTree>
    <p:extLst>
      <p:ext uri="{BB962C8B-B14F-4D97-AF65-F5344CB8AC3E}">
        <p14:creationId xmlns:p14="http://schemas.microsoft.com/office/powerpoint/2010/main" val="138048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FEFF4-EDEF-4823-8E9E-8973016F7322}"/>
              </a:ext>
            </a:extLst>
          </p:cNvPr>
          <p:cNvSpPr>
            <a:spLocks noGrp="1"/>
          </p:cNvSpPr>
          <p:nvPr>
            <p:ph type="title"/>
          </p:nvPr>
        </p:nvSpPr>
        <p:spPr/>
        <p:txBody>
          <a:bodyPr/>
          <a:lstStyle/>
          <a:p>
            <a:r>
              <a:rPr lang="en-US" dirty="0"/>
              <a:t>The Basic Structure of an Essay</a:t>
            </a:r>
          </a:p>
        </p:txBody>
      </p:sp>
      <p:sp>
        <p:nvSpPr>
          <p:cNvPr id="4" name="Content Placeholder 2">
            <a:extLst>
              <a:ext uri="{FF2B5EF4-FFF2-40B4-BE49-F238E27FC236}">
                <a16:creationId xmlns:a16="http://schemas.microsoft.com/office/drawing/2014/main" id="{1C67796B-0A7E-4021-A304-2B984FF2A811}"/>
              </a:ext>
            </a:extLst>
          </p:cNvPr>
          <p:cNvSpPr txBox="1">
            <a:spLocks/>
          </p:cNvSpPr>
          <p:nvPr/>
        </p:nvSpPr>
        <p:spPr>
          <a:xfrm>
            <a:off x="2333127" y="1318847"/>
            <a:ext cx="6696458" cy="562708"/>
          </a:xfrm>
          <a:prstGeom prst="rect">
            <a:avLst/>
          </a:prstGeom>
          <a:solidFill>
            <a:schemeClr val="accent6">
              <a:lumMod val="60000"/>
              <a:lumOff val="40000"/>
            </a:schemeClr>
          </a:solidFill>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fontScale="25000" lnSpcReduction="2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en-US" sz="6400" dirty="0"/>
              <a:t>Introduction</a:t>
            </a:r>
          </a:p>
          <a:p>
            <a:pPr lvl="1" algn="ctr">
              <a:lnSpc>
                <a:spcPct val="100000"/>
              </a:lnSpc>
            </a:pPr>
            <a:endParaRPr lang="en-US" sz="1600" dirty="0"/>
          </a:p>
        </p:txBody>
      </p:sp>
      <p:sp>
        <p:nvSpPr>
          <p:cNvPr id="10" name="Content Placeholder 2">
            <a:extLst>
              <a:ext uri="{FF2B5EF4-FFF2-40B4-BE49-F238E27FC236}">
                <a16:creationId xmlns:a16="http://schemas.microsoft.com/office/drawing/2014/main" id="{80273149-A6D5-4DE6-B8A2-C009E3524563}"/>
              </a:ext>
            </a:extLst>
          </p:cNvPr>
          <p:cNvSpPr txBox="1">
            <a:spLocks/>
          </p:cNvSpPr>
          <p:nvPr/>
        </p:nvSpPr>
        <p:spPr>
          <a:xfrm>
            <a:off x="2333127" y="2112266"/>
            <a:ext cx="6696458" cy="562708"/>
          </a:xfrm>
          <a:prstGeom prst="rect">
            <a:avLst/>
          </a:prstGeom>
          <a:solidFill>
            <a:schemeClr val="accent1">
              <a:lumMod val="60000"/>
              <a:lumOff val="40000"/>
            </a:schemeClr>
          </a:solidFill>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fontScale="25000" lnSpcReduction="2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en-US" sz="6400" dirty="0"/>
              <a:t>Point 1</a:t>
            </a:r>
          </a:p>
          <a:p>
            <a:pPr lvl="1" algn="ctr">
              <a:lnSpc>
                <a:spcPct val="100000"/>
              </a:lnSpc>
            </a:pPr>
            <a:endParaRPr lang="en-US" sz="1600" dirty="0"/>
          </a:p>
        </p:txBody>
      </p:sp>
      <p:sp>
        <p:nvSpPr>
          <p:cNvPr id="11" name="Content Placeholder 2">
            <a:extLst>
              <a:ext uri="{FF2B5EF4-FFF2-40B4-BE49-F238E27FC236}">
                <a16:creationId xmlns:a16="http://schemas.microsoft.com/office/drawing/2014/main" id="{2C96EF11-C1DD-42AE-A9FE-DB354148DE1E}"/>
              </a:ext>
            </a:extLst>
          </p:cNvPr>
          <p:cNvSpPr txBox="1">
            <a:spLocks/>
          </p:cNvSpPr>
          <p:nvPr/>
        </p:nvSpPr>
        <p:spPr>
          <a:xfrm>
            <a:off x="2333127" y="2905685"/>
            <a:ext cx="6696458" cy="562708"/>
          </a:xfrm>
          <a:prstGeom prst="rect">
            <a:avLst/>
          </a:prstGeom>
          <a:solidFill>
            <a:schemeClr val="accent1">
              <a:lumMod val="60000"/>
              <a:lumOff val="40000"/>
            </a:schemeClr>
          </a:solidFill>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fontScale="25000" lnSpcReduction="2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en-US" sz="6400" dirty="0"/>
              <a:t>Point 2</a:t>
            </a:r>
          </a:p>
          <a:p>
            <a:pPr lvl="1" algn="ctr">
              <a:lnSpc>
                <a:spcPct val="100000"/>
              </a:lnSpc>
            </a:pPr>
            <a:endParaRPr lang="en-US" sz="1600" dirty="0"/>
          </a:p>
        </p:txBody>
      </p:sp>
      <p:sp>
        <p:nvSpPr>
          <p:cNvPr id="12" name="Content Placeholder 2">
            <a:extLst>
              <a:ext uri="{FF2B5EF4-FFF2-40B4-BE49-F238E27FC236}">
                <a16:creationId xmlns:a16="http://schemas.microsoft.com/office/drawing/2014/main" id="{A3A42BBC-B9D5-46F0-B7A5-F38B03423059}"/>
              </a:ext>
            </a:extLst>
          </p:cNvPr>
          <p:cNvSpPr txBox="1">
            <a:spLocks/>
          </p:cNvSpPr>
          <p:nvPr/>
        </p:nvSpPr>
        <p:spPr>
          <a:xfrm>
            <a:off x="2333127" y="3620319"/>
            <a:ext cx="6696458" cy="562708"/>
          </a:xfrm>
          <a:prstGeom prst="rect">
            <a:avLst/>
          </a:prstGeom>
          <a:solidFill>
            <a:schemeClr val="accent1">
              <a:lumMod val="60000"/>
              <a:lumOff val="40000"/>
            </a:schemeClr>
          </a:solidFill>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fontScale="25000" lnSpcReduction="2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en-US" sz="6400" dirty="0"/>
              <a:t>Point 3</a:t>
            </a:r>
          </a:p>
          <a:p>
            <a:pPr lvl="1" algn="ctr">
              <a:lnSpc>
                <a:spcPct val="100000"/>
              </a:lnSpc>
            </a:pPr>
            <a:endParaRPr lang="en-US" sz="1600" dirty="0"/>
          </a:p>
        </p:txBody>
      </p:sp>
      <p:sp>
        <p:nvSpPr>
          <p:cNvPr id="13" name="Content Placeholder 2">
            <a:extLst>
              <a:ext uri="{FF2B5EF4-FFF2-40B4-BE49-F238E27FC236}">
                <a16:creationId xmlns:a16="http://schemas.microsoft.com/office/drawing/2014/main" id="{CC1D48BB-6A8B-4276-AD50-F3BAD49FDE7A}"/>
              </a:ext>
            </a:extLst>
          </p:cNvPr>
          <p:cNvSpPr txBox="1">
            <a:spLocks/>
          </p:cNvSpPr>
          <p:nvPr/>
        </p:nvSpPr>
        <p:spPr>
          <a:xfrm>
            <a:off x="2333127" y="4413738"/>
            <a:ext cx="6696458" cy="562708"/>
          </a:xfrm>
          <a:prstGeom prst="rect">
            <a:avLst/>
          </a:prstGeom>
          <a:solidFill>
            <a:schemeClr val="accent6">
              <a:lumMod val="60000"/>
              <a:lumOff val="40000"/>
            </a:schemeClr>
          </a:solidFill>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fontScale="25000" lnSpcReduction="2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ctr"/>
            <a:r>
              <a:rPr lang="en-US" sz="6400" dirty="0"/>
              <a:t>Conclusion</a:t>
            </a:r>
          </a:p>
          <a:p>
            <a:pPr lvl="1" algn="ctr">
              <a:lnSpc>
                <a:spcPct val="100000"/>
              </a:lnSpc>
            </a:pPr>
            <a:endParaRPr lang="en-US" sz="1600" dirty="0"/>
          </a:p>
        </p:txBody>
      </p:sp>
    </p:spTree>
    <p:extLst>
      <p:ext uri="{BB962C8B-B14F-4D97-AF65-F5344CB8AC3E}">
        <p14:creationId xmlns:p14="http://schemas.microsoft.com/office/powerpoint/2010/main" val="1751105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8930A-647C-4857-810B-35DE2A6D2E50}"/>
              </a:ext>
            </a:extLst>
          </p:cNvPr>
          <p:cNvSpPr>
            <a:spLocks noGrp="1"/>
          </p:cNvSpPr>
          <p:nvPr>
            <p:ph type="title"/>
          </p:nvPr>
        </p:nvSpPr>
        <p:spPr/>
        <p:txBody>
          <a:bodyPr/>
          <a:lstStyle/>
          <a:p>
            <a:r>
              <a:rPr lang="en-US" dirty="0"/>
              <a:t>PARAGRAPHS - PEEL</a:t>
            </a:r>
          </a:p>
        </p:txBody>
      </p:sp>
      <p:sp>
        <p:nvSpPr>
          <p:cNvPr id="3" name="Content Placeholder 2">
            <a:extLst>
              <a:ext uri="{FF2B5EF4-FFF2-40B4-BE49-F238E27FC236}">
                <a16:creationId xmlns:a16="http://schemas.microsoft.com/office/drawing/2014/main" id="{7BF5915A-D1C5-46DE-9322-FC9A69E4F5C8}"/>
              </a:ext>
            </a:extLst>
          </p:cNvPr>
          <p:cNvSpPr>
            <a:spLocks noGrp="1"/>
          </p:cNvSpPr>
          <p:nvPr>
            <p:ph sz="quarter" idx="10"/>
          </p:nvPr>
        </p:nvSpPr>
        <p:spPr>
          <a:xfrm>
            <a:off x="539495" y="1435607"/>
            <a:ext cx="11259781" cy="5167415"/>
          </a:xfrm>
          <a:solidFill>
            <a:schemeClr val="accent3">
              <a:lumMod val="60000"/>
              <a:lumOff val="40000"/>
            </a:schemeClr>
          </a:solidFill>
          <a:effectLst>
            <a:glow rad="1397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r>
              <a:rPr lang="en-US" b="1" dirty="0"/>
              <a:t>POINT (TOPIC SENTENCE)   - Captures the main idea that you want to elaborate in the paragraph.</a:t>
            </a:r>
          </a:p>
          <a:p>
            <a:r>
              <a:rPr lang="en-US" b="1" dirty="0"/>
              <a:t>EXAMPLE – Give an example of stat </a:t>
            </a:r>
            <a:r>
              <a:rPr lang="en-US" b="1" dirty="0" err="1"/>
              <a:t>etc</a:t>
            </a:r>
            <a:r>
              <a:rPr lang="en-US" b="1" dirty="0"/>
              <a:t> which helps to support the point you want to make.</a:t>
            </a:r>
          </a:p>
          <a:p>
            <a:r>
              <a:rPr lang="en-US" b="1" dirty="0"/>
              <a:t>EXPLANATION – Explain the point in more detail.</a:t>
            </a:r>
          </a:p>
          <a:p>
            <a:r>
              <a:rPr lang="en-US" b="1" dirty="0"/>
              <a:t>LINK – Link the discussion about the point to the main question. </a:t>
            </a:r>
          </a:p>
          <a:p>
            <a:r>
              <a:rPr lang="en-US" b="1" dirty="0"/>
              <a:t>EXAMPLE – </a:t>
            </a:r>
          </a:p>
          <a:p>
            <a:r>
              <a:rPr lang="en-US" b="1" dirty="0"/>
              <a:t>POINT – Teachers can share a lot of material online, without having to take copies for the students.</a:t>
            </a:r>
          </a:p>
          <a:p>
            <a:r>
              <a:rPr lang="en-US" b="1" dirty="0"/>
              <a:t>EXAMPLE – For geography, teachers can share many full </a:t>
            </a:r>
            <a:r>
              <a:rPr lang="en-US" b="1" dirty="0" err="1"/>
              <a:t>coloured</a:t>
            </a:r>
            <a:r>
              <a:rPr lang="en-US" b="1" dirty="0"/>
              <a:t> maps, without having to print out many for the students. </a:t>
            </a:r>
            <a:r>
              <a:rPr lang="en-US" b="1" dirty="0" err="1"/>
              <a:t>Thestudents</a:t>
            </a:r>
            <a:r>
              <a:rPr lang="en-US" b="1" dirty="0"/>
              <a:t> have the ability to go through hundreds and hundreds of maps and practice their craft. English teachers can share many poems, stories, novels and worksheets. </a:t>
            </a:r>
          </a:p>
          <a:p>
            <a:r>
              <a:rPr lang="en-US" b="1" dirty="0"/>
              <a:t>EXPLANATION – This helps students go through a lot of material without limitation. This will give them a lot of practice. It saves the time spent of photocopying, the money spent on printers, toner and paper and the electricity needed run the machines. One could imagine the number of paper that could be saved globally.</a:t>
            </a:r>
          </a:p>
          <a:p>
            <a:r>
              <a:rPr lang="en-US" b="1" dirty="0"/>
              <a:t>LINK – Therefore, because teachers can share their teaching material online, not only can students learn more effectively, but the school can save so much time and resources as well. </a:t>
            </a:r>
          </a:p>
        </p:txBody>
      </p:sp>
    </p:spTree>
    <p:extLst>
      <p:ext uri="{BB962C8B-B14F-4D97-AF65-F5344CB8AC3E}">
        <p14:creationId xmlns:p14="http://schemas.microsoft.com/office/powerpoint/2010/main" val="285099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25BC-D408-47F8-93EC-4C5DEEB6E3D1}"/>
              </a:ext>
            </a:extLst>
          </p:cNvPr>
          <p:cNvSpPr>
            <a:spLocks noGrp="1"/>
          </p:cNvSpPr>
          <p:nvPr>
            <p:ph type="title"/>
          </p:nvPr>
        </p:nvSpPr>
        <p:spPr/>
        <p:txBody>
          <a:bodyPr/>
          <a:lstStyle/>
          <a:p>
            <a:r>
              <a:rPr lang="en-US" dirty="0"/>
              <a:t>Recording of Lessons</a:t>
            </a:r>
          </a:p>
        </p:txBody>
      </p:sp>
      <p:sp>
        <p:nvSpPr>
          <p:cNvPr id="3" name="Content Placeholder 2">
            <a:extLst>
              <a:ext uri="{FF2B5EF4-FFF2-40B4-BE49-F238E27FC236}">
                <a16:creationId xmlns:a16="http://schemas.microsoft.com/office/drawing/2014/main" id="{24881BF9-AA7A-4F04-BF9D-7F0E93A10E12}"/>
              </a:ext>
            </a:extLst>
          </p:cNvPr>
          <p:cNvSpPr>
            <a:spLocks noGrp="1"/>
          </p:cNvSpPr>
          <p:nvPr>
            <p:ph sz="quarter" idx="10"/>
          </p:nvPr>
        </p:nvSpPr>
        <p:spPr>
          <a:xfrm>
            <a:off x="539496" y="1435607"/>
            <a:ext cx="10424512" cy="4701423"/>
          </a:xfrm>
        </p:spPr>
        <p:txBody>
          <a:bodyPr>
            <a:normAutofit fontScale="40000" lnSpcReduction="20000"/>
          </a:bodyPr>
          <a:lstStyle/>
          <a:p>
            <a:r>
              <a:rPr lang="en-US" sz="2500" dirty="0"/>
              <a:t>Point</a:t>
            </a:r>
            <a:r>
              <a:rPr lang="en-US" dirty="0"/>
              <a:t> – </a:t>
            </a:r>
          </a:p>
          <a:p>
            <a:r>
              <a:rPr lang="en-US" sz="3400" dirty="0"/>
              <a:t>Online learning allows the teacher to record the lessons onto the learning platform. </a:t>
            </a:r>
          </a:p>
          <a:p>
            <a:endParaRPr lang="en-US" dirty="0"/>
          </a:p>
          <a:p>
            <a:r>
              <a:rPr lang="en-US" sz="3400" dirty="0"/>
              <a:t>Example - Some students might get absent due to a sickness or some other reason. When this happens, normally he has to catch up; but with online school they can watch the recording.  Additionally, if a student has forgotten what was taught during the lesson, or if a student wants to revise a previous lesson, they can always access the recording of the lesson. In on-site school, this facility is not available. When a student gets absent, they have to depend on their friends to get notes, or to even get the explanations of the lessons that they have missed. If the friends have not grasped the concepts well, or if they are unable explain it, the absent student might fall behind. Some students might not even have close friends to get the explanation. How will these students catch up on the work they missed? </a:t>
            </a:r>
          </a:p>
          <a:p>
            <a:r>
              <a:rPr lang="en-US" sz="3400" dirty="0"/>
              <a:t>Link – Therefore, the recording of lessons enables the students to keep up with the lesson even when they find it challenging, or even when they get absence. </a:t>
            </a:r>
          </a:p>
          <a:p>
            <a:endParaRPr lang="en-US" dirty="0"/>
          </a:p>
        </p:txBody>
      </p:sp>
    </p:spTree>
    <p:extLst>
      <p:ext uri="{BB962C8B-B14F-4D97-AF65-F5344CB8AC3E}">
        <p14:creationId xmlns:p14="http://schemas.microsoft.com/office/powerpoint/2010/main" val="3210001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A123-B580-47B9-B946-0569641A45E1}"/>
              </a:ext>
            </a:extLst>
          </p:cNvPr>
          <p:cNvSpPr>
            <a:spLocks noGrp="1"/>
          </p:cNvSpPr>
          <p:nvPr>
            <p:ph type="title"/>
          </p:nvPr>
        </p:nvSpPr>
        <p:spPr/>
        <p:txBody>
          <a:bodyPr/>
          <a:lstStyle/>
          <a:p>
            <a:r>
              <a:rPr lang="en-US" dirty="0"/>
              <a:t>Elaborating the positives</a:t>
            </a:r>
          </a:p>
        </p:txBody>
      </p:sp>
      <p:sp>
        <p:nvSpPr>
          <p:cNvPr id="3" name="Content Placeholder 2">
            <a:extLst>
              <a:ext uri="{FF2B5EF4-FFF2-40B4-BE49-F238E27FC236}">
                <a16:creationId xmlns:a16="http://schemas.microsoft.com/office/drawing/2014/main" id="{9E4BAED7-A82A-4839-B80A-16489EA42ECD}"/>
              </a:ext>
            </a:extLst>
          </p:cNvPr>
          <p:cNvSpPr>
            <a:spLocks noGrp="1"/>
          </p:cNvSpPr>
          <p:nvPr>
            <p:ph sz="quarter" idx="10"/>
          </p:nvPr>
        </p:nvSpPr>
        <p:spPr>
          <a:xfrm>
            <a:off x="539496" y="1354013"/>
            <a:ext cx="2106989" cy="5169879"/>
          </a:xfrm>
          <a:ln w="19050">
            <a:solidFill>
              <a:schemeClr val="accent1">
                <a:lumMod val="75000"/>
              </a:schemeClr>
            </a:solidFill>
          </a:ln>
          <a:effectLst>
            <a:glow rad="63500">
              <a:schemeClr val="accent1">
                <a:satMod val="175000"/>
                <a:alpha val="40000"/>
              </a:schemeClr>
            </a:glow>
          </a:effectLst>
        </p:spPr>
        <p:txBody>
          <a:bodyPr>
            <a:normAutofit/>
          </a:bodyPr>
          <a:lstStyle/>
          <a:p>
            <a:r>
              <a:rPr lang="en-US" sz="1600" dirty="0"/>
              <a:t>PRACTICAL THINGS	</a:t>
            </a:r>
          </a:p>
          <a:p>
            <a:pPr lvl="1">
              <a:lnSpc>
                <a:spcPct val="100000"/>
              </a:lnSpc>
            </a:pPr>
            <a:endParaRPr lang="en-US" sz="1600" dirty="0"/>
          </a:p>
        </p:txBody>
      </p:sp>
      <p:sp>
        <p:nvSpPr>
          <p:cNvPr id="10" name="Content Placeholder 2">
            <a:extLst>
              <a:ext uri="{FF2B5EF4-FFF2-40B4-BE49-F238E27FC236}">
                <a16:creationId xmlns:a16="http://schemas.microsoft.com/office/drawing/2014/main" id="{45402F7A-12FF-47CC-9869-A056623D4438}"/>
              </a:ext>
            </a:extLst>
          </p:cNvPr>
          <p:cNvSpPr txBox="1">
            <a:spLocks/>
          </p:cNvSpPr>
          <p:nvPr/>
        </p:nvSpPr>
        <p:spPr>
          <a:xfrm>
            <a:off x="2775438" y="1354005"/>
            <a:ext cx="2106989" cy="5169879"/>
          </a:xfrm>
          <a:prstGeom prst="rect">
            <a:avLst/>
          </a:prstGeom>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600" dirty="0"/>
              <a:t>SOCIAL THINGS</a:t>
            </a:r>
          </a:p>
        </p:txBody>
      </p:sp>
      <p:sp>
        <p:nvSpPr>
          <p:cNvPr id="11" name="Content Placeholder 2">
            <a:extLst>
              <a:ext uri="{FF2B5EF4-FFF2-40B4-BE49-F238E27FC236}">
                <a16:creationId xmlns:a16="http://schemas.microsoft.com/office/drawing/2014/main" id="{DC3CCED7-1744-433F-B49B-5E94A4F0BB8D}"/>
              </a:ext>
            </a:extLst>
          </p:cNvPr>
          <p:cNvSpPr txBox="1">
            <a:spLocks/>
          </p:cNvSpPr>
          <p:nvPr/>
        </p:nvSpPr>
        <p:spPr>
          <a:xfrm>
            <a:off x="5042505" y="1354007"/>
            <a:ext cx="2106989" cy="5169877"/>
          </a:xfrm>
          <a:prstGeom prst="rect">
            <a:avLst/>
          </a:prstGeom>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600" dirty="0"/>
              <a:t>ACADEMICS</a:t>
            </a:r>
          </a:p>
        </p:txBody>
      </p:sp>
      <p:sp>
        <p:nvSpPr>
          <p:cNvPr id="12" name="Content Placeholder 2">
            <a:extLst>
              <a:ext uri="{FF2B5EF4-FFF2-40B4-BE49-F238E27FC236}">
                <a16:creationId xmlns:a16="http://schemas.microsoft.com/office/drawing/2014/main" id="{54952933-6BF1-497A-96FC-2A387F189ACA}"/>
              </a:ext>
            </a:extLst>
          </p:cNvPr>
          <p:cNvSpPr txBox="1">
            <a:spLocks/>
          </p:cNvSpPr>
          <p:nvPr/>
        </p:nvSpPr>
        <p:spPr>
          <a:xfrm>
            <a:off x="7309573" y="1354005"/>
            <a:ext cx="4595212" cy="5169877"/>
          </a:xfrm>
          <a:prstGeom prst="rect">
            <a:avLst/>
          </a:prstGeom>
          <a:ln w="19050">
            <a:solidFill>
              <a:schemeClr val="accent1">
                <a:lumMod val="75000"/>
              </a:schemeClr>
            </a:solidFill>
          </a:ln>
          <a:effectLst>
            <a:glow rad="63500">
              <a:schemeClr val="accent1">
                <a:satMod val="175000"/>
                <a:alpha val="40000"/>
              </a:schemeClr>
            </a:glow>
          </a:effectLst>
        </p:spPr>
        <p:txBody>
          <a:bodyPr vert="horz" lIns="91440" tIns="45720" rIns="91440" bIns="45720" rtlCol="0">
            <a:normAutofit lnSpcReduction="10000"/>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00000"/>
              </a:lnSpc>
            </a:pPr>
            <a:r>
              <a:rPr lang="en-US" sz="1000" dirty="0"/>
              <a:t>POSITIVES</a:t>
            </a:r>
          </a:p>
          <a:p>
            <a:pPr marL="342900" indent="-342900">
              <a:lnSpc>
                <a:spcPct val="100000"/>
              </a:lnSpc>
              <a:buAutoNum type="arabicPeriod"/>
            </a:pPr>
            <a:r>
              <a:rPr lang="en-US" sz="1000" dirty="0"/>
              <a:t>Teachers can share more material</a:t>
            </a:r>
          </a:p>
          <a:p>
            <a:pPr marL="342900" indent="-342900">
              <a:lnSpc>
                <a:spcPct val="100000"/>
              </a:lnSpc>
              <a:buAutoNum type="arabicPeriod"/>
            </a:pPr>
            <a:r>
              <a:rPr lang="en-US" sz="1000" dirty="0"/>
              <a:t>Students can chat with each other even though they cannot meet in school. </a:t>
            </a:r>
          </a:p>
          <a:p>
            <a:pPr marL="342900" indent="-342900">
              <a:lnSpc>
                <a:spcPct val="100000"/>
              </a:lnSpc>
              <a:buAutoNum type="arabicPeriod"/>
            </a:pPr>
            <a:r>
              <a:rPr lang="en-US" sz="1000" dirty="0"/>
              <a:t>Travel time saved – travel stress no longer there. Resources such as petrol saved. Parents don’t have to drop kids to school – convenient for them.</a:t>
            </a:r>
          </a:p>
          <a:p>
            <a:pPr marL="342900" indent="-342900">
              <a:lnSpc>
                <a:spcPct val="100000"/>
              </a:lnSpc>
              <a:buAutoNum type="arabicPeriod"/>
            </a:pPr>
            <a:r>
              <a:rPr lang="en-US" sz="1000" dirty="0"/>
              <a:t>No morning rush as students don’t have to iron clothes, get ready </a:t>
            </a:r>
            <a:r>
              <a:rPr lang="en-US" sz="1000" dirty="0" err="1"/>
              <a:t>etc</a:t>
            </a:r>
            <a:r>
              <a:rPr lang="en-US" sz="1000" dirty="0"/>
              <a:t> – can go to class without any hassle.</a:t>
            </a:r>
          </a:p>
          <a:p>
            <a:pPr marL="342900" indent="-342900">
              <a:lnSpc>
                <a:spcPct val="100000"/>
              </a:lnSpc>
              <a:buAutoNum type="arabicPeriod"/>
            </a:pPr>
            <a:r>
              <a:rPr lang="en-US" sz="1000" dirty="0"/>
              <a:t>Students can join many webinars in school without having to physically be there – can even have meet ups online at night.</a:t>
            </a:r>
          </a:p>
          <a:p>
            <a:pPr marL="342900" indent="-342900">
              <a:lnSpc>
                <a:spcPct val="100000"/>
              </a:lnSpc>
              <a:buAutoNum type="arabicPeriod"/>
            </a:pPr>
            <a:r>
              <a:rPr lang="en-US" sz="1000" dirty="0"/>
              <a:t>Students can revise because lessons are recorded in the online platform.</a:t>
            </a:r>
          </a:p>
          <a:p>
            <a:pPr marL="342900" indent="-342900">
              <a:lnSpc>
                <a:spcPct val="100000"/>
              </a:lnSpc>
              <a:buAutoNum type="arabicPeriod"/>
            </a:pPr>
            <a:r>
              <a:rPr lang="en-US" sz="1000" dirty="0"/>
              <a:t>Students who were absent can check out the video of the lesson.</a:t>
            </a:r>
          </a:p>
          <a:p>
            <a:pPr marL="342900" indent="-342900">
              <a:lnSpc>
                <a:spcPct val="100000"/>
              </a:lnSpc>
              <a:buAutoNum type="arabicPeriod"/>
            </a:pPr>
            <a:r>
              <a:rPr lang="en-US" sz="1000" dirty="0"/>
              <a:t>Teachers can teach from the comfort of their home.</a:t>
            </a:r>
          </a:p>
          <a:p>
            <a:pPr marL="342900" indent="-342900">
              <a:lnSpc>
                <a:spcPct val="100000"/>
              </a:lnSpc>
              <a:buAutoNum type="arabicPeriod"/>
            </a:pPr>
            <a:r>
              <a:rPr lang="en-US" sz="1000" dirty="0"/>
              <a:t>Students are able to spend more time with their family members as they learn from home.</a:t>
            </a:r>
          </a:p>
          <a:p>
            <a:pPr marL="342900" indent="-342900">
              <a:lnSpc>
                <a:spcPct val="100000"/>
              </a:lnSpc>
              <a:buAutoNum type="arabicPeriod"/>
            </a:pPr>
            <a:endParaRPr lang="en-US" sz="1000" dirty="0"/>
          </a:p>
          <a:p>
            <a:pPr marL="342900" indent="-342900">
              <a:lnSpc>
                <a:spcPct val="100000"/>
              </a:lnSpc>
              <a:buAutoNum type="arabicPeriod"/>
            </a:pPr>
            <a:endParaRPr lang="en-US" sz="1000" dirty="0"/>
          </a:p>
        </p:txBody>
      </p:sp>
    </p:spTree>
    <p:extLst>
      <p:ext uri="{BB962C8B-B14F-4D97-AF65-F5344CB8AC3E}">
        <p14:creationId xmlns:p14="http://schemas.microsoft.com/office/powerpoint/2010/main" val="955921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5F7B-DD37-4142-814F-E17973B199CA}"/>
              </a:ext>
            </a:extLst>
          </p:cNvPr>
          <p:cNvSpPr>
            <a:spLocks noGrp="1"/>
          </p:cNvSpPr>
          <p:nvPr>
            <p:ph type="title"/>
          </p:nvPr>
        </p:nvSpPr>
        <p:spPr>
          <a:xfrm>
            <a:off x="539496" y="795528"/>
            <a:ext cx="10261093" cy="640080"/>
          </a:xfrm>
        </p:spPr>
        <p:txBody>
          <a:bodyPr>
            <a:normAutofit fontScale="90000"/>
          </a:bodyPr>
          <a:lstStyle/>
          <a:p>
            <a:r>
              <a:rPr lang="en-US" sz="2800" dirty="0"/>
              <a:t>Students are able to spend more time with their family members as they learn from home.</a:t>
            </a:r>
            <a:br>
              <a:rPr lang="en-US" sz="2800" dirty="0"/>
            </a:br>
            <a:endParaRPr lang="en-US" b="1" dirty="0"/>
          </a:p>
        </p:txBody>
      </p:sp>
      <p:sp>
        <p:nvSpPr>
          <p:cNvPr id="3" name="Content Placeholder 2">
            <a:extLst>
              <a:ext uri="{FF2B5EF4-FFF2-40B4-BE49-F238E27FC236}">
                <a16:creationId xmlns:a16="http://schemas.microsoft.com/office/drawing/2014/main" id="{F38A4744-6795-443C-91EF-2FDF0842DABC}"/>
              </a:ext>
            </a:extLst>
          </p:cNvPr>
          <p:cNvSpPr>
            <a:spLocks noGrp="1"/>
          </p:cNvSpPr>
          <p:nvPr>
            <p:ph sz="quarter" idx="10"/>
          </p:nvPr>
        </p:nvSpPr>
        <p:spPr>
          <a:xfrm>
            <a:off x="539496" y="1435608"/>
            <a:ext cx="10867644" cy="3977640"/>
          </a:xfrm>
        </p:spPr>
        <p:txBody>
          <a:bodyPr/>
          <a:lstStyle/>
          <a:p>
            <a:r>
              <a:rPr lang="en-US" dirty="0"/>
              <a:t>POINT - </a:t>
            </a:r>
            <a:r>
              <a:rPr lang="en-US" sz="1200" dirty="0"/>
              <a:t>Students are able to spend more time with their family members as they learn from home.</a:t>
            </a:r>
            <a:endParaRPr lang="en-US" dirty="0"/>
          </a:p>
          <a:p>
            <a:r>
              <a:rPr lang="en-US" dirty="0"/>
              <a:t>EXAMPLE – With on-site schooling, students leave early morning and there is such a rush to get to school on time. If you are late, some schools would punish students, and some would require that they make a payment. Because of this, students do not have time to speak to their parents in the morning. They cannot find the time to speak to their siblings as well. Students usually get home quite late as they might have practices or additional classes. But with online learning students get to speak to their parents even while they learn. They will have the opportunity to spend more time with their siblings and engage in valuable conversations with their parents which is essential to the growth of a student. </a:t>
            </a:r>
          </a:p>
          <a:p>
            <a:r>
              <a:rPr lang="en-US" dirty="0"/>
              <a:t>EXPLANATION</a:t>
            </a:r>
          </a:p>
          <a:p>
            <a:r>
              <a:rPr lang="en-US" dirty="0"/>
              <a:t>LINK</a:t>
            </a:r>
          </a:p>
        </p:txBody>
      </p:sp>
    </p:spTree>
    <p:extLst>
      <p:ext uri="{BB962C8B-B14F-4D97-AF65-F5344CB8AC3E}">
        <p14:creationId xmlns:p14="http://schemas.microsoft.com/office/powerpoint/2010/main" val="72944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E314-E98F-4D70-8A38-A3BA3A9B17C8}"/>
              </a:ext>
            </a:extLst>
          </p:cNvPr>
          <p:cNvSpPr>
            <a:spLocks noGrp="1"/>
          </p:cNvSpPr>
          <p:nvPr>
            <p:ph type="title"/>
          </p:nvPr>
        </p:nvSpPr>
        <p:spPr/>
        <p:txBody>
          <a:bodyPr>
            <a:normAutofit fontScale="90000"/>
          </a:bodyPr>
          <a:lstStyle/>
          <a:p>
            <a:r>
              <a:rPr lang="en-US" sz="2800" dirty="0"/>
              <a:t>Teachers can teach from the comfort of their home</a:t>
            </a:r>
            <a:endParaRPr lang="en-US" dirty="0"/>
          </a:p>
        </p:txBody>
      </p:sp>
      <p:sp>
        <p:nvSpPr>
          <p:cNvPr id="3" name="Content Placeholder 2">
            <a:extLst>
              <a:ext uri="{FF2B5EF4-FFF2-40B4-BE49-F238E27FC236}">
                <a16:creationId xmlns:a16="http://schemas.microsoft.com/office/drawing/2014/main" id="{F4FA7F64-86D9-4787-A91F-EF41C8158471}"/>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910990673"/>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_v2" id="{BACE0C7A-21E3-4076-A8EC-387C4B513415}" vid="{366C1592-6B2F-409D-ADAA-749D8A1278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AB64C1E2-42EA-4660-BCB7-94E6DA7562F1}">
  <ds:schemaRefs>
    <ds:schemaRef ds:uri="http://schemas.microsoft.com/sharepoint/v3/contenttype/forms"/>
  </ds:schemaRefs>
</ds:datastoreItem>
</file>

<file path=customXml/itemProps2.xml><?xml version="1.0" encoding="utf-8"?>
<ds:datastoreItem xmlns:ds="http://schemas.openxmlformats.org/officeDocument/2006/customXml" ds:itemID="{33879FED-67F8-481C-84BD-042483293B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45902D-8BCA-4596-9829-0D7D1289C02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{4A67750C-D17C-4E10-96DD-42FA83F0A6CE}tf10001108_win32</Template>
  <TotalTime>582</TotalTime>
  <Words>1259</Words>
  <Application>Microsoft Office PowerPoint</Application>
  <PresentationFormat>Widescreen</PresentationFormat>
  <Paragraphs>65</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Segoe UI</vt:lpstr>
      <vt:lpstr>Segoe UI Light</vt:lpstr>
      <vt:lpstr>WelcomeDoc</vt:lpstr>
      <vt:lpstr>English – Cambridge OL/IGCSE</vt:lpstr>
      <vt:lpstr>What is an essay?</vt:lpstr>
      <vt:lpstr>Beginning with a list</vt:lpstr>
      <vt:lpstr>Essay on Online Education</vt:lpstr>
      <vt:lpstr>The Basic Structure of an Essay</vt:lpstr>
      <vt:lpstr>PARAGRAPHS - PEEL</vt:lpstr>
      <vt:lpstr>Recording of Lessons</vt:lpstr>
      <vt:lpstr>Elaborating the positives</vt:lpstr>
      <vt:lpstr>Students are able to spend more time with their family members as they learn from home. </vt:lpstr>
      <vt:lpstr>Teachers can teach from the comfort of their home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 Cambridge OL/IGCSE</dc:title>
  <dc:creator>Kevin Dilhan</dc:creator>
  <cp:keywords/>
  <cp:lastModifiedBy>Kevin Dilhan</cp:lastModifiedBy>
  <cp:revision>7</cp:revision>
  <dcterms:created xsi:type="dcterms:W3CDTF">2021-10-14T07:37:41Z</dcterms:created>
  <dcterms:modified xsi:type="dcterms:W3CDTF">2021-10-29T10:44:46Z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